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109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16E3D-C8DE-41BD-B90E-12CEF16DEF05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BFA5-ABFF-4141-AB8A-9033D2DFC5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46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16E3D-C8DE-41BD-B90E-12CEF16DEF05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BFA5-ABFF-4141-AB8A-9033D2DFC5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2723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16E3D-C8DE-41BD-B90E-12CEF16DEF05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BFA5-ABFF-4141-AB8A-9033D2DFC5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38157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607876" y="404664"/>
            <a:ext cx="7772400" cy="1470025"/>
          </a:xfr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cs-CZ" dirty="0" smtClean="0"/>
              <a:t>Titulek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611560" y="2204864"/>
            <a:ext cx="7848872" cy="3096344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  <a:sym typeface="Wingdings" panose="05000000000000000000" pitchFamily="2" charset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Zde můžete napsat jakýkoliv text.</a:t>
            </a:r>
          </a:p>
          <a:p>
            <a:r>
              <a:rPr lang="cs-CZ" dirty="0" smtClean="0"/>
              <a:t>Bude pěkné, když ho zarovnáte na střed .</a:t>
            </a:r>
            <a:endParaRPr lang="cs-CZ" dirty="0"/>
          </a:p>
        </p:txBody>
      </p:sp>
      <p:pic>
        <p:nvPicPr>
          <p:cNvPr id="11" name="Picture 1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41" t="78681" r="30597"/>
          <a:stretch/>
        </p:blipFill>
        <p:spPr bwMode="auto">
          <a:xfrm>
            <a:off x="3048000" y="5608321"/>
            <a:ext cx="2892152" cy="1113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8070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16E3D-C8DE-41BD-B90E-12CEF16DEF05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BFA5-ABFF-4141-AB8A-9033D2DFC5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263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16E3D-C8DE-41BD-B90E-12CEF16DEF05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BFA5-ABFF-4141-AB8A-9033D2DFC5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2445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16E3D-C8DE-41BD-B90E-12CEF16DEF05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BFA5-ABFF-4141-AB8A-9033D2DFC5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9400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16E3D-C8DE-41BD-B90E-12CEF16DEF05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BFA5-ABFF-4141-AB8A-9033D2DFC5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613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16E3D-C8DE-41BD-B90E-12CEF16DEF05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BFA5-ABFF-4141-AB8A-9033D2DFC5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532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16E3D-C8DE-41BD-B90E-12CEF16DEF05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BFA5-ABFF-4141-AB8A-9033D2DFC5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7411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16E3D-C8DE-41BD-B90E-12CEF16DEF05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BFA5-ABFF-4141-AB8A-9033D2DFC5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6668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16E3D-C8DE-41BD-B90E-12CEF16DEF05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7BFA5-ABFF-4141-AB8A-9033D2DFC5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6334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16E3D-C8DE-41BD-B90E-12CEF16DEF05}" type="datetimeFigureOut">
              <a:rPr lang="cs-CZ" smtClean="0"/>
              <a:t>4.4.2017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7BFA5-ABFF-4141-AB8A-9033D2DFC5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9468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07876" y="404664"/>
            <a:ext cx="8068580" cy="1470025"/>
          </a:xfrm>
        </p:spPr>
        <p:txBody>
          <a:bodyPr>
            <a:normAutofit fontScale="90000"/>
          </a:bodyPr>
          <a:lstStyle/>
          <a:p>
            <a:pPr algn="r"/>
            <a:r>
              <a:rPr lang="cs-CZ" b="1" dirty="0" smtClean="0"/>
              <a:t>   </a:t>
            </a:r>
            <a:br>
              <a:rPr lang="cs-CZ" b="1" dirty="0" smtClean="0"/>
            </a:br>
            <a:r>
              <a:rPr lang="cs-CZ" sz="31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Posilujeme hodnotu rodiny     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b="1" dirty="0" smtClean="0"/>
              <a:t>       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87477" y="2276872"/>
            <a:ext cx="8064896" cy="3096344"/>
          </a:xfrm>
        </p:spPr>
        <p:txBody>
          <a:bodyPr>
            <a:normAutofit lnSpcReduction="10000"/>
          </a:bodyPr>
          <a:lstStyle/>
          <a:p>
            <a:pPr algn="l"/>
            <a:r>
              <a:rPr lang="cs-CZ" sz="3800" b="1" dirty="0">
                <a:latin typeface="Arial" panose="020B0604020202020204" pitchFamily="34" charset="0"/>
                <a:cs typeface="Arial" panose="020B0604020202020204" pitchFamily="34" charset="0"/>
              </a:rPr>
              <a:t>RODINA OFFLINE </a:t>
            </a:r>
            <a:r>
              <a:rPr lang="cs-CZ" sz="3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endParaRPr lang="cs-CZ" altLang="cs-CZ" sz="3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cs-CZ" altLang="cs-CZ" sz="3500" b="1" dirty="0" smtClean="0"/>
          </a:p>
          <a:p>
            <a:pPr algn="l"/>
            <a:r>
              <a:rPr lang="en-US" alt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PROJEKT </a:t>
            </a:r>
            <a:r>
              <a:rPr lang="en-US" alt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SÍTĚ PRO RODINU </a:t>
            </a:r>
            <a:endParaRPr lang="cs-CZ" altLang="cs-CZ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alt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en-US" alt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RÁMCI CELOROČNÍ </a:t>
            </a:r>
            <a:endParaRPr lang="cs-CZ" altLang="cs-CZ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alt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KAMPANĚ</a:t>
            </a:r>
            <a:r>
              <a:rPr lang="cs-CZ" alt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en-US" alt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RODINA </a:t>
            </a:r>
            <a:endParaRPr lang="cs-CZ" altLang="cs-CZ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alt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NEMUSÍ </a:t>
            </a:r>
            <a:r>
              <a:rPr lang="en-US" alt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JÍT DO </a:t>
            </a:r>
            <a:r>
              <a:rPr lang="en-US" alt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PRČIC</a:t>
            </a:r>
            <a:r>
              <a:rPr lang="cs-CZ" altLang="cs-CZ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cs-CZ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Zástupný symbol pro obsah 1"/>
          <p:cNvPicPr>
            <a:picLocks noGrp="1"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140968"/>
            <a:ext cx="3020836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477" y="609181"/>
            <a:ext cx="2184323" cy="1051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698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07876" y="404664"/>
            <a:ext cx="7996572" cy="1470025"/>
          </a:xfrm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NÁŠ CÍL</a:t>
            </a:r>
            <a:endParaRPr lang="cs-CZ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spcAft>
                <a:spcPct val="0"/>
              </a:spcAft>
            </a:pPr>
            <a:r>
              <a:rPr lang="cs-CZ" altLang="cs-CZ" sz="28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Upozornit na problematiku závislosti dětí na digitálních technologiích / zapojit co nejvíce organizací, které připraví aktivitu pro celé rodiny jako ukázku, jak lze strávit společný čas v reálném světě. </a:t>
            </a:r>
          </a:p>
          <a:p>
            <a:pPr algn="just">
              <a:spcBef>
                <a:spcPts val="1304"/>
              </a:spcBef>
              <a:spcAft>
                <a:spcPct val="0"/>
              </a:spcAft>
              <a:buClrTx/>
            </a:pPr>
            <a:r>
              <a:rPr lang="cs-CZ" alt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Dalším přínosem kampaně je sbírka starých mobilních telefonů, které dále poputují do celostátní sbírky      ZOO Praha.</a:t>
            </a:r>
            <a:r>
              <a:rPr lang="cs-CZ" altLang="cs-CZ" sz="2800" dirty="0" smtClean="0">
                <a:solidFill>
                  <a:srgbClr val="F15C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endParaRPr lang="cs-CZ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92696"/>
            <a:ext cx="1794909" cy="864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061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ZAPOJTE SE!</a:t>
            </a:r>
            <a:endParaRPr lang="cs-CZ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06268" y="1988840"/>
            <a:ext cx="8142195" cy="3528392"/>
          </a:xfrm>
        </p:spPr>
        <p:txBody>
          <a:bodyPr>
            <a:normAutofit/>
          </a:bodyPr>
          <a:lstStyle/>
          <a:p>
            <a:pPr algn="l"/>
            <a: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Termín</a:t>
            </a: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2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Polovina května 2017</a:t>
            </a:r>
            <a:r>
              <a:rPr lang="cs-CZ" altLang="cs-CZ" sz="2400" dirty="0" smtClean="0">
                <a:solidFill>
                  <a:srgbClr val="F15C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altLang="cs-CZ" sz="2400" dirty="0" smtClean="0">
                <a:solidFill>
                  <a:srgbClr val="F15C2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(blízko Mezinárodního dne rodiny 15.5.)</a:t>
            </a:r>
            <a:b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Zapojení</a:t>
            </a: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2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 spolupráci zveme organizace a partnery, kteří se zabývají problematikou závislostí (na mobilních telefonech a </a:t>
            </a:r>
            <a:r>
              <a:rPr lang="cs-CZ" altLang="cs-CZ" sz="2400" dirty="0" err="1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tabletech</a:t>
            </a:r>
            <a:r>
              <a:rPr lang="cs-CZ" altLang="cs-CZ" sz="2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či jinak pracují s rodinami.</a:t>
            </a:r>
            <a:endParaRPr lang="cs-CZ" sz="24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61595"/>
            <a:ext cx="1794909" cy="864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14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07876" y="404664"/>
            <a:ext cx="8140588" cy="1470025"/>
          </a:xfrm>
        </p:spPr>
        <p:txBody>
          <a:bodyPr>
            <a:normAutofit fontScale="90000"/>
          </a:bodyPr>
          <a:lstStyle/>
          <a:p>
            <a:pPr algn="l"/>
            <a:r>
              <a:rPr lang="cs-CZ" sz="4000" b="1" dirty="0">
                <a:solidFill>
                  <a:schemeClr val="tx1"/>
                </a:solidFill>
              </a:rPr>
              <a:t/>
            </a:r>
            <a:br>
              <a:rPr lang="cs-CZ" sz="4000" b="1" dirty="0">
                <a:solidFill>
                  <a:schemeClr val="tx1"/>
                </a:solidFill>
              </a:rPr>
            </a:br>
            <a:r>
              <a:rPr lang="cs-CZ" sz="4000" b="1" dirty="0" smtClean="0">
                <a:solidFill>
                  <a:schemeClr val="tx1"/>
                </a:solidFill>
              </a:rPr>
              <a:t>                       </a:t>
            </a:r>
            <a:r>
              <a:rPr lang="cs-CZ" sz="3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ZKUŠENOSTI 2016</a:t>
            </a:r>
            <a:br>
              <a:rPr lang="cs-CZ" sz="3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3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2204864"/>
            <a:ext cx="7632848" cy="3096344"/>
          </a:xfrm>
        </p:spPr>
        <p:txBody>
          <a:bodyPr>
            <a:normAutofit fontScale="92500"/>
          </a:bodyPr>
          <a:lstStyle/>
          <a:p>
            <a:pPr algn="just">
              <a:spcAft>
                <a:spcPct val="0"/>
              </a:spcAft>
            </a:pPr>
            <a:r>
              <a:rPr lang="cs-CZ" altLang="cs-CZ" sz="26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První pilotní ročník proběhl v roce 2016 za podpory statutárního města Liberec. Zapojilo se do něj 15 mateřských center (MC) z Libereckého kraje.</a:t>
            </a:r>
          </a:p>
          <a:p>
            <a:pPr algn="just">
              <a:spcBef>
                <a:spcPts val="1304"/>
              </a:spcBef>
              <a:spcAft>
                <a:spcPct val="0"/>
              </a:spcAft>
              <a:buClrTx/>
            </a:pPr>
            <a:r>
              <a:rPr lang="cs-CZ" altLang="cs-CZ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Projekt vznikl na základě potřeby MC z Libereckého kraje poukázat na problematiku závislosti dětí i rodičů na internetu (mobilních telefonech, </a:t>
            </a:r>
            <a:r>
              <a:rPr lang="cs-CZ" altLang="cs-CZ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tabletech</a:t>
            </a:r>
            <a:r>
              <a:rPr lang="cs-CZ" altLang="cs-CZ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apod.). </a:t>
            </a:r>
          </a:p>
          <a:p>
            <a:pPr algn="l"/>
            <a:endParaRPr lang="cs-CZ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75449"/>
            <a:ext cx="1794909" cy="864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422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07876" y="404664"/>
            <a:ext cx="8140588" cy="1470025"/>
          </a:xfrm>
        </p:spPr>
        <p:txBody>
          <a:bodyPr>
            <a:normAutofit fontScale="90000"/>
          </a:bodyPr>
          <a:lstStyle/>
          <a:p>
            <a:pPr algn="l"/>
            <a:r>
              <a:rPr lang="cs-CZ" sz="4000" b="1" dirty="0">
                <a:solidFill>
                  <a:schemeClr val="tx1"/>
                </a:solidFill>
              </a:rPr>
              <a:t/>
            </a:r>
            <a:br>
              <a:rPr lang="cs-CZ" sz="4000" b="1" dirty="0">
                <a:solidFill>
                  <a:schemeClr val="tx1"/>
                </a:solidFill>
              </a:rPr>
            </a:br>
            <a:r>
              <a:rPr lang="cs-CZ" sz="4000" b="1" dirty="0" smtClean="0">
                <a:solidFill>
                  <a:schemeClr val="tx1"/>
                </a:solidFill>
              </a:rPr>
              <a:t>                     </a:t>
            </a:r>
            <a:r>
              <a:rPr lang="cs-CZ" altLang="cs-CZ" sz="3100" b="1" cap="all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Názory odborníků</a:t>
            </a:r>
            <a:r>
              <a:rPr lang="cs-CZ" sz="4000" b="1" dirty="0" smtClean="0">
                <a:solidFill>
                  <a:schemeClr val="tx1"/>
                </a:solidFill>
              </a:rPr>
              <a:t/>
            </a:r>
            <a:br>
              <a:rPr lang="cs-CZ" sz="4000" b="1" dirty="0" smtClean="0">
                <a:solidFill>
                  <a:schemeClr val="tx1"/>
                </a:solidFill>
              </a:rPr>
            </a:br>
            <a:endParaRPr lang="cs-CZ" sz="4000" b="1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7543" y="1734888"/>
            <a:ext cx="8131613" cy="3782344"/>
          </a:xfrm>
        </p:spPr>
        <p:txBody>
          <a:bodyPr>
            <a:noAutofit/>
          </a:bodyPr>
          <a:lstStyle/>
          <a:p>
            <a:pPr algn="just"/>
            <a:r>
              <a:rPr lang="cs-CZ" altLang="cs-CZ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Oblast psychických potíží souvisí s ničením nervových buněk </a:t>
            </a:r>
            <a:r>
              <a:rPr lang="cs-CZ" altLang="cs-CZ" sz="2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s-CZ" altLang="cs-CZ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celkovým přetěžováním. Tzn. zahlcování informacemi, snížení pozornosti, u malých dětí hrozí pokles intelektových schopností. </a:t>
            </a:r>
            <a:endParaRPr lang="cs-CZ" altLang="cs-CZ" sz="2400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altLang="cs-CZ" sz="16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alt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Pokorný, </a:t>
            </a:r>
            <a:r>
              <a:rPr lang="cs-CZ" altLang="cs-CZ" sz="16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Telcová</a:t>
            </a:r>
            <a:r>
              <a:rPr lang="cs-CZ" alt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Tomko, </a:t>
            </a:r>
            <a:r>
              <a:rPr lang="cs-CZ" altLang="cs-CZ" sz="16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2002</a:t>
            </a:r>
            <a:r>
              <a:rPr lang="cs-CZ" altLang="cs-CZ" sz="16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cs-CZ" altLang="cs-CZ" sz="1600" i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sz="2400" dirty="0">
                <a:solidFill>
                  <a:srgbClr val="F15C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altLang="cs-CZ" sz="2400" dirty="0">
                <a:solidFill>
                  <a:srgbClr val="F15C2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Nejpočetnější 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skupinou </a:t>
            </a:r>
            <a:r>
              <a:rPr lang="cs-CZ" alt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netholiků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jsou teenageři a děti, kteří nejsnadněji závislosti propadnou. Většinou si svoji závislost nesou již z dětství, kdy ve virtuálním světě tráví více času, než by měli. </a:t>
            </a:r>
            <a:endParaRPr lang="cs-CZ" alt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altLang="cs-CZ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altLang="cs-CZ" sz="1600" i="1" dirty="0">
                <a:latin typeface="Arial" panose="020B0604020202020204" pitchFamily="34" charset="0"/>
                <a:cs typeface="Arial" panose="020B0604020202020204" pitchFamily="34" charset="0"/>
              </a:rPr>
              <a:t>Kulhánek, 2011 – 2014)</a:t>
            </a:r>
            <a:endParaRPr lang="cs-CZ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89751"/>
            <a:ext cx="1578885" cy="76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556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07876" y="404664"/>
            <a:ext cx="8140588" cy="1470025"/>
          </a:xfrm>
        </p:spPr>
        <p:txBody>
          <a:bodyPr>
            <a:normAutofit fontScale="90000"/>
          </a:bodyPr>
          <a:lstStyle/>
          <a:p>
            <a:pPr algn="l"/>
            <a:r>
              <a:rPr lang="cs-CZ" sz="4000" b="1" dirty="0">
                <a:solidFill>
                  <a:schemeClr val="tx1"/>
                </a:solidFill>
              </a:rPr>
              <a:t/>
            </a:r>
            <a:br>
              <a:rPr lang="cs-CZ" sz="4000" b="1" dirty="0">
                <a:solidFill>
                  <a:schemeClr val="tx1"/>
                </a:solidFill>
              </a:rPr>
            </a:br>
            <a:r>
              <a:rPr lang="cs-CZ" sz="4000" b="1" dirty="0" smtClean="0">
                <a:solidFill>
                  <a:schemeClr val="tx1"/>
                </a:solidFill>
              </a:rPr>
              <a:t>               </a:t>
            </a:r>
            <a:br>
              <a:rPr lang="cs-CZ" sz="4000" b="1" dirty="0" smtClean="0">
                <a:solidFill>
                  <a:schemeClr val="tx1"/>
                </a:solidFill>
              </a:rPr>
            </a:br>
            <a:endParaRPr lang="cs-CZ" sz="4000" b="1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7543" y="1695488"/>
            <a:ext cx="8131613" cy="3605720"/>
          </a:xfrm>
        </p:spPr>
        <p:txBody>
          <a:bodyPr>
            <a:noAutofit/>
          </a:bodyPr>
          <a:lstStyle/>
          <a:p>
            <a:pPr>
              <a:lnSpc>
                <a:spcPct val="93000"/>
              </a:lnSpc>
              <a:buSzPct val="100000"/>
            </a:pPr>
            <a:endParaRPr lang="cs-CZ" altLang="cs-CZ" sz="1800" b="1" dirty="0" smtClean="0"/>
          </a:p>
          <a:p>
            <a:pPr algn="just">
              <a:lnSpc>
                <a:spcPct val="93000"/>
              </a:lnSpc>
              <a:buSzPct val="100000"/>
            </a:pPr>
            <a: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 turnovského </a:t>
            </a: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Centra pro rodinu Náruč </a:t>
            </a:r>
          </a:p>
          <a:p>
            <a:pPr algn="just">
              <a:lnSpc>
                <a:spcPct val="93000"/>
              </a:lnSpc>
              <a:buSzPct val="100000"/>
            </a:pPr>
            <a: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KDO VYDRŽÍ PŮL DNE OFFLINE? / 25</a:t>
            </a: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. 5. 2016 </a:t>
            </a:r>
            <a:endParaRPr lang="cs-CZ" altLang="cs-CZ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3000"/>
              </a:lnSpc>
              <a:buSzPct val="100000"/>
            </a:pPr>
            <a:r>
              <a:rPr lang="cs-CZ" altLang="cs-CZ" sz="2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Stezka </a:t>
            </a:r>
            <a:r>
              <a:rPr lang="cs-CZ" altLang="cs-CZ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plná úkolů s poučením o životě v přírodě </a:t>
            </a:r>
            <a:r>
              <a:rPr lang="cs-CZ" altLang="cs-CZ" sz="2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vlastně </a:t>
            </a:r>
            <a:r>
              <a:rPr lang="cs-CZ" altLang="cs-CZ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 potvrdila opodstatněnost </a:t>
            </a:r>
            <a:r>
              <a:rPr lang="cs-CZ" altLang="cs-CZ" sz="2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kampaně.</a:t>
            </a:r>
            <a:r>
              <a:rPr lang="cs-CZ" altLang="cs-CZ" sz="24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sz="2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 </a:t>
            </a:r>
            <a:r>
              <a:rPr lang="cs-CZ" altLang="cs-CZ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každý dodržel podmínku být „</a:t>
            </a:r>
            <a:r>
              <a:rPr lang="cs-CZ" altLang="cs-CZ" sz="24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offline</a:t>
            </a:r>
            <a:r>
              <a:rPr lang="cs-CZ" altLang="cs-CZ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“.</a:t>
            </a:r>
          </a:p>
          <a:p>
            <a:pPr algn="just">
              <a:lnSpc>
                <a:spcPct val="93000"/>
              </a:lnSpc>
              <a:spcBef>
                <a:spcPts val="1304"/>
              </a:spcBef>
              <a:buSzPct val="100000"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Z hloučku maminek s kočárky zaznívalo</a:t>
            </a:r>
            <a: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lnSpc>
                <a:spcPct val="93000"/>
              </a:lnSpc>
              <a:spcBef>
                <a:spcPts val="1304"/>
              </a:spcBef>
              <a:buSzPct val="100000"/>
            </a:pP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„Ježíš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, když si vypnu telefon, tak vlastně nevím, kolik je hodin</a:t>
            </a: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!“ „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Já si telefon nevypnula, dala jsem si tam jen vibrace </a:t>
            </a: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– pro 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jistotu…“ 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719713"/>
            <a:ext cx="1372554" cy="660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461482" y="364726"/>
            <a:ext cx="814058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4000" b="1" dirty="0" smtClean="0">
                <a:solidFill>
                  <a:schemeClr val="tx1"/>
                </a:solidFill>
              </a:rPr>
              <a:t/>
            </a:r>
            <a:br>
              <a:rPr lang="cs-CZ" sz="4000" b="1" dirty="0" smtClean="0">
                <a:solidFill>
                  <a:schemeClr val="tx1"/>
                </a:solidFill>
              </a:rPr>
            </a:br>
            <a:r>
              <a:rPr lang="cs-CZ" sz="4000" b="1" dirty="0" smtClean="0">
                <a:solidFill>
                  <a:schemeClr val="tx1"/>
                </a:solidFill>
              </a:rPr>
              <a:t>                     </a:t>
            </a:r>
            <a:r>
              <a:rPr lang="cs-CZ" altLang="cs-CZ" sz="3100" b="1" cap="all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Praktické zkušenosti</a:t>
            </a:r>
            <a:r>
              <a:rPr lang="cs-CZ" sz="3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3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3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12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07876" y="404664"/>
            <a:ext cx="8140588" cy="1470025"/>
          </a:xfrm>
        </p:spPr>
        <p:txBody>
          <a:bodyPr>
            <a:normAutofit fontScale="90000"/>
          </a:bodyPr>
          <a:lstStyle/>
          <a:p>
            <a:pPr algn="l"/>
            <a:r>
              <a:rPr lang="cs-CZ" sz="4000" b="1" dirty="0">
                <a:solidFill>
                  <a:schemeClr val="tx1"/>
                </a:solidFill>
              </a:rPr>
              <a:t/>
            </a:r>
            <a:br>
              <a:rPr lang="cs-CZ" sz="4000" b="1" dirty="0">
                <a:solidFill>
                  <a:schemeClr val="tx1"/>
                </a:solidFill>
              </a:rPr>
            </a:br>
            <a:r>
              <a:rPr lang="cs-CZ" sz="4000" b="1" dirty="0" smtClean="0">
                <a:solidFill>
                  <a:schemeClr val="tx1"/>
                </a:solidFill>
              </a:rPr>
              <a:t>               </a:t>
            </a:r>
            <a:br>
              <a:rPr lang="cs-CZ" sz="4000" b="1" dirty="0" smtClean="0">
                <a:solidFill>
                  <a:schemeClr val="tx1"/>
                </a:solidFill>
              </a:rPr>
            </a:br>
            <a:endParaRPr lang="cs-CZ" sz="4000" b="1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7543" y="1556792"/>
            <a:ext cx="8131613" cy="3744416"/>
          </a:xfrm>
        </p:spPr>
        <p:txBody>
          <a:bodyPr>
            <a:noAutofit/>
          </a:bodyPr>
          <a:lstStyle/>
          <a:p>
            <a:pPr algn="l">
              <a:lnSpc>
                <a:spcPct val="93000"/>
              </a:lnSpc>
              <a:buSzPct val="100000"/>
            </a:pPr>
            <a:r>
              <a:rPr lang="en-US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Centra </a:t>
            </a: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Mateřídouška </a:t>
            </a:r>
            <a:endParaRPr lang="cs-CZ" altLang="cs-CZ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93000"/>
              </a:lnSpc>
              <a:buSzPct val="100000"/>
            </a:pPr>
            <a:r>
              <a:rPr lang="cs-CZ" altLang="cs-CZ" sz="24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Hrát </a:t>
            </a:r>
            <a:r>
              <a:rPr lang="cs-CZ" altLang="cs-CZ" sz="2400" b="1" cap="all" dirty="0">
                <a:latin typeface="Arial" panose="020B0604020202020204" pitchFamily="34" charset="0"/>
                <a:cs typeface="Arial" panose="020B0604020202020204" pitchFamily="34" charset="0"/>
              </a:rPr>
              <a:t>se dá i bez počítače</a:t>
            </a: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 12</a:t>
            </a: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. 5. </a:t>
            </a:r>
            <a:r>
              <a:rPr lang="en-US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</a:p>
          <a:p>
            <a:pPr algn="just">
              <a:lnSpc>
                <a:spcPct val="93000"/>
              </a:lnSpc>
              <a:buSzPct val="100000"/>
            </a:pPr>
            <a:r>
              <a:rPr lang="cs-CZ" altLang="cs-CZ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„Bylo to super odpoledne, porazil jsem mamku, ségru i jednoho tatínka. Moc se mi líbilo, jak se zapojili i dospěláci, </a:t>
            </a:r>
            <a:r>
              <a:rPr lang="cs-CZ" altLang="cs-CZ" sz="2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velké </a:t>
            </a:r>
            <a:r>
              <a:rPr lang="cs-CZ" altLang="cs-CZ" sz="2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'Člověče</a:t>
            </a:r>
            <a:r>
              <a:rPr lang="cs-CZ" altLang="cs-CZ" sz="2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altLang="cs-CZ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nezlob </a:t>
            </a:r>
            <a:r>
              <a:rPr lang="cs-CZ" altLang="cs-CZ" sz="2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se' </a:t>
            </a:r>
            <a:r>
              <a:rPr lang="cs-CZ" altLang="cs-CZ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byla velká legrace“. </a:t>
            </a:r>
            <a:r>
              <a:rPr lang="cs-CZ" altLang="cs-CZ" sz="2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(Mirek, </a:t>
            </a:r>
            <a:r>
              <a:rPr lang="cs-CZ" altLang="cs-CZ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cs-CZ" altLang="cs-CZ" sz="2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let)</a:t>
            </a:r>
            <a:endParaRPr lang="cs-CZ" altLang="cs-CZ" sz="24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3000"/>
              </a:lnSpc>
              <a:buSzPct val="100000"/>
            </a:pPr>
            <a:endParaRPr lang="cs-CZ" altLang="cs-CZ" sz="2000" dirty="0"/>
          </a:p>
          <a:p>
            <a:pPr>
              <a:lnSpc>
                <a:spcPct val="93000"/>
              </a:lnSpc>
              <a:buSzPct val="100000"/>
            </a:pPr>
            <a:endParaRPr lang="cs-CZ" altLang="cs-CZ" sz="1800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120" y="719713"/>
            <a:ext cx="1372554" cy="660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461482" y="364726"/>
            <a:ext cx="814058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4000" b="1" dirty="0" smtClean="0">
                <a:solidFill>
                  <a:schemeClr val="tx1"/>
                </a:solidFill>
              </a:rPr>
              <a:t/>
            </a:r>
            <a:br>
              <a:rPr lang="cs-CZ" sz="4000" b="1" dirty="0" smtClean="0">
                <a:solidFill>
                  <a:schemeClr val="tx1"/>
                </a:solidFill>
              </a:rPr>
            </a:br>
            <a:r>
              <a:rPr lang="cs-CZ" sz="4000" b="1" dirty="0" smtClean="0">
                <a:solidFill>
                  <a:schemeClr val="tx1"/>
                </a:solidFill>
              </a:rPr>
              <a:t>                    </a:t>
            </a:r>
            <a:r>
              <a:rPr lang="cs-CZ" altLang="cs-CZ" sz="3100" b="1" cap="all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Praktické zkušenosti</a:t>
            </a:r>
            <a:r>
              <a:rPr lang="cs-CZ" sz="4000" b="1" dirty="0" smtClean="0">
                <a:solidFill>
                  <a:schemeClr val="tx1"/>
                </a:solidFill>
              </a:rPr>
              <a:t/>
            </a:r>
            <a:br>
              <a:rPr lang="cs-CZ" sz="4000" b="1" dirty="0" smtClean="0">
                <a:solidFill>
                  <a:schemeClr val="tx1"/>
                </a:solidFill>
              </a:rPr>
            </a:br>
            <a:endParaRPr lang="cs-CZ" sz="4000" b="1" dirty="0">
              <a:solidFill>
                <a:schemeClr val="tx1"/>
              </a:solidFill>
            </a:endParaRPr>
          </a:p>
        </p:txBody>
      </p:sp>
      <p:pic>
        <p:nvPicPr>
          <p:cNvPr id="7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120" y="3925852"/>
            <a:ext cx="2452320" cy="163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761" y="3925853"/>
            <a:ext cx="2452320" cy="1633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961" y="3940254"/>
            <a:ext cx="2452320" cy="163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043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07876" y="404664"/>
            <a:ext cx="8140588" cy="1470025"/>
          </a:xfrm>
        </p:spPr>
        <p:txBody>
          <a:bodyPr>
            <a:normAutofit fontScale="90000"/>
          </a:bodyPr>
          <a:lstStyle/>
          <a:p>
            <a:pPr algn="l"/>
            <a:r>
              <a:rPr lang="cs-CZ" sz="4000" b="1" dirty="0">
                <a:solidFill>
                  <a:schemeClr val="tx1"/>
                </a:solidFill>
              </a:rPr>
              <a:t/>
            </a:r>
            <a:br>
              <a:rPr lang="cs-CZ" sz="4000" b="1" dirty="0">
                <a:solidFill>
                  <a:schemeClr val="tx1"/>
                </a:solidFill>
              </a:rPr>
            </a:br>
            <a:r>
              <a:rPr lang="cs-CZ" sz="4000" b="1" dirty="0" smtClean="0">
                <a:solidFill>
                  <a:schemeClr val="tx1"/>
                </a:solidFill>
              </a:rPr>
              <a:t>               </a:t>
            </a:r>
            <a:br>
              <a:rPr lang="cs-CZ" sz="4000" b="1" dirty="0" smtClean="0">
                <a:solidFill>
                  <a:schemeClr val="tx1"/>
                </a:solidFill>
              </a:rPr>
            </a:br>
            <a:endParaRPr lang="cs-CZ" sz="4000" b="1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77237" y="2234905"/>
            <a:ext cx="8131613" cy="2778271"/>
          </a:xfrm>
        </p:spPr>
        <p:txBody>
          <a:bodyPr>
            <a:noAutofit/>
          </a:bodyPr>
          <a:lstStyle/>
          <a:p>
            <a:pPr algn="just">
              <a:lnSpc>
                <a:spcPct val="93000"/>
              </a:lnSpc>
              <a:buSzPct val="100000"/>
            </a:pPr>
            <a:r>
              <a:rPr lang="en-US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MC Krteček – Výlet se skřítkem Vráťou do Země </a:t>
            </a:r>
            <a: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zdraví</a:t>
            </a:r>
          </a:p>
          <a:p>
            <a:pPr algn="just">
              <a:lnSpc>
                <a:spcPct val="93000"/>
              </a:lnSpc>
              <a:buSzPct val="100000"/>
            </a:pPr>
            <a:r>
              <a:rPr lang="cs-CZ" altLang="cs-CZ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„Na výlety s rodinou chodíme často, ale premiéra byla jít bez mobilů. Jsme zvyklí kontrolovat čas, trasu, </a:t>
            </a:r>
            <a:r>
              <a:rPr lang="cs-CZ" altLang="cs-CZ" sz="24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sms</a:t>
            </a:r>
            <a:r>
              <a:rPr lang="cs-CZ" altLang="cs-CZ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altLang="cs-CZ" sz="2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fotíme… </a:t>
            </a:r>
            <a:r>
              <a:rPr lang="cs-CZ" altLang="cs-CZ" sz="2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Takže </a:t>
            </a:r>
            <a:r>
              <a:rPr lang="cs-CZ" altLang="cs-CZ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jsme občas sáhli do kapsy a nic </a:t>
            </a:r>
            <a:r>
              <a:rPr lang="cs-CZ" altLang="cs-CZ" sz="2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. </a:t>
            </a:r>
            <a:r>
              <a:rPr lang="cs-CZ" altLang="cs-CZ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konci cesty jsme si uvědomili, že se cítíme svobodnější </a:t>
            </a:r>
            <a:r>
              <a:rPr lang="cs-CZ" altLang="cs-CZ" sz="2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že </a:t>
            </a:r>
            <a:r>
              <a:rPr lang="cs-CZ" altLang="cs-CZ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možné být občas </a:t>
            </a:r>
            <a:r>
              <a:rPr lang="cs-CZ" altLang="cs-CZ" sz="24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offline</a:t>
            </a:r>
            <a:r>
              <a:rPr lang="cs-CZ" altLang="cs-CZ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!“ </a:t>
            </a:r>
            <a:endParaRPr lang="cs-CZ" altLang="cs-CZ" sz="2400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3000"/>
              </a:lnSpc>
              <a:buSzPct val="100000"/>
            </a:pPr>
            <a:r>
              <a:rPr lang="cs-CZ" altLang="cs-CZ" sz="2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(tatínek </a:t>
            </a:r>
            <a:r>
              <a:rPr lang="cs-CZ" altLang="cs-CZ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Honza</a:t>
            </a:r>
            <a:r>
              <a:rPr lang="cs-CZ" altLang="cs-CZ" sz="2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altLang="cs-CZ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Jablonec nad </a:t>
            </a:r>
            <a:r>
              <a:rPr lang="cs-CZ" altLang="cs-CZ" sz="24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Nisou)</a:t>
            </a:r>
            <a:endParaRPr lang="cs-CZ" altLang="cs-CZ" sz="24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3000"/>
              </a:lnSpc>
              <a:buSzPct val="100000"/>
            </a:pP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alt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3000"/>
              </a:lnSpc>
              <a:buSzPct val="100000"/>
            </a:pPr>
            <a:endParaRPr lang="cs-CZ" altLang="cs-CZ" sz="1800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482" y="724942"/>
            <a:ext cx="1372554" cy="660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461482" y="364726"/>
            <a:ext cx="814058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4000" b="1" dirty="0" smtClean="0">
                <a:solidFill>
                  <a:schemeClr val="tx1"/>
                </a:solidFill>
              </a:rPr>
              <a:t/>
            </a:r>
            <a:br>
              <a:rPr lang="cs-CZ" sz="4000" b="1" dirty="0" smtClean="0">
                <a:solidFill>
                  <a:schemeClr val="tx1"/>
                </a:solidFill>
              </a:rPr>
            </a:br>
            <a:r>
              <a:rPr lang="cs-CZ" sz="4000" b="1" dirty="0" smtClean="0">
                <a:solidFill>
                  <a:schemeClr val="tx1"/>
                </a:solidFill>
              </a:rPr>
              <a:t>                    </a:t>
            </a:r>
            <a:r>
              <a:rPr lang="cs-CZ" altLang="cs-CZ" sz="3100" b="1" cap="all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Praktické zkušenosti</a:t>
            </a:r>
            <a:r>
              <a:rPr lang="cs-CZ" sz="4000" b="1" dirty="0" smtClean="0">
                <a:solidFill>
                  <a:schemeClr val="tx1"/>
                </a:solidFill>
              </a:rPr>
              <a:t/>
            </a:r>
            <a:br>
              <a:rPr lang="cs-CZ" sz="4000" b="1" dirty="0" smtClean="0">
                <a:solidFill>
                  <a:schemeClr val="tx1"/>
                </a:solidFill>
              </a:rPr>
            </a:br>
            <a:endParaRPr lang="cs-CZ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0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ctrTitle"/>
          </p:nvPr>
        </p:nvSpPr>
        <p:spPr>
          <a:xfrm>
            <a:off x="323528" y="47782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cs-CZ" sz="4900" b="1" dirty="0" smtClean="0"/>
              <a:t>   </a:t>
            </a:r>
            <a:br>
              <a:rPr lang="cs-CZ" sz="4900" b="1" dirty="0" smtClean="0"/>
            </a:br>
            <a:r>
              <a:rPr lang="cs-CZ" sz="4900" b="1" dirty="0" smtClean="0"/>
              <a:t> </a:t>
            </a:r>
            <a:r>
              <a:rPr lang="cs-CZ" sz="4900" b="1" dirty="0" smtClean="0"/>
              <a:t>      </a:t>
            </a:r>
            <a:r>
              <a:rPr lang="cs-CZ" sz="31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Přidejte </a:t>
            </a:r>
            <a:r>
              <a:rPr lang="cs-CZ" sz="31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k nám!</a:t>
            </a:r>
            <a:r>
              <a:rPr lang="cs-CZ" sz="31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31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cs-CZ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cs-CZ" sz="3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RODINA </a:t>
            </a:r>
            <a:r>
              <a:rPr lang="cs-CZ" sz="3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OFFLINE 2017     </a:t>
            </a:r>
            <a:br>
              <a:rPr lang="cs-CZ" sz="3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000" b="1" dirty="0" smtClean="0">
                <a:solidFill>
                  <a:schemeClr val="tx1"/>
                </a:solidFill>
              </a:rPr>
              <a:t>       </a:t>
            </a:r>
            <a:endParaRPr lang="cs-CZ" sz="4000" b="1" dirty="0">
              <a:solidFill>
                <a:schemeClr val="tx1"/>
              </a:solidFill>
            </a:endParaRPr>
          </a:p>
        </p:txBody>
      </p:sp>
      <p:pic>
        <p:nvPicPr>
          <p:cNvPr id="5" name="Zástupný symbol pro obsah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62755" y="2132856"/>
            <a:ext cx="5012296" cy="3345526"/>
          </a:xfrm>
          <a:prstGeom prst="rect">
            <a:avLst/>
          </a:prstGeom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20688"/>
            <a:ext cx="1429397" cy="688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843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334</Words>
  <Application>Microsoft Office PowerPoint</Application>
  <PresentationFormat>Předvádění na obrazovce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Motiv systému Office</vt:lpstr>
      <vt:lpstr>    Posilujeme hodnotu rodiny             </vt:lpstr>
      <vt:lpstr>NÁŠ CÍL</vt:lpstr>
      <vt:lpstr>ZAPOJTE SE!</vt:lpstr>
      <vt:lpstr>                        ZKUŠENOSTI 2016 </vt:lpstr>
      <vt:lpstr>                      Názory odborníků </vt:lpstr>
      <vt:lpstr>                 </vt:lpstr>
      <vt:lpstr>                 </vt:lpstr>
      <vt:lpstr>                 </vt:lpstr>
      <vt:lpstr>           Přidejte se k nám!            RODINA OFFLINE 2017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Posilujeme hodnotu rodiny</dc:title>
  <dc:creator>NP530</dc:creator>
  <cp:lastModifiedBy>Rut</cp:lastModifiedBy>
  <cp:revision>4</cp:revision>
  <dcterms:created xsi:type="dcterms:W3CDTF">2017-04-01T03:47:54Z</dcterms:created>
  <dcterms:modified xsi:type="dcterms:W3CDTF">2017-04-04T13:04:19Z</dcterms:modified>
</cp:coreProperties>
</file>